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85" r:id="rId3"/>
    <p:sldId id="286" r:id="rId4"/>
    <p:sldId id="346" r:id="rId5"/>
    <p:sldId id="347" r:id="rId6"/>
    <p:sldId id="257" r:id="rId7"/>
    <p:sldId id="342" r:id="rId8"/>
    <p:sldId id="348" r:id="rId9"/>
    <p:sldId id="355" r:id="rId10"/>
    <p:sldId id="349" r:id="rId11"/>
    <p:sldId id="300" r:id="rId12"/>
    <p:sldId id="331" r:id="rId13"/>
    <p:sldId id="332" r:id="rId14"/>
    <p:sldId id="345" r:id="rId15"/>
    <p:sldId id="356" r:id="rId16"/>
    <p:sldId id="357" r:id="rId17"/>
    <p:sldId id="353" r:id="rId18"/>
    <p:sldId id="354" r:id="rId19"/>
    <p:sldId id="343" r:id="rId20"/>
    <p:sldId id="260" r:id="rId21"/>
    <p:sldId id="339" r:id="rId2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Raleway" panose="020B05030301010600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85374" autoAdjust="0"/>
  </p:normalViewPr>
  <p:slideViewPr>
    <p:cSldViewPr snapToGrid="0">
      <p:cViewPr varScale="1">
        <p:scale>
          <a:sx n="139" d="100"/>
          <a:sy n="139" d="100"/>
        </p:scale>
        <p:origin x="1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44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47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javaguide.html" TargetMode="External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javascript-in-plain-english/the-jargon-all-developers-should-know-5fc6b062818a" TargetMode="External"/><Relationship Id="rId5" Type="http://schemas.openxmlformats.org/officeDocument/2006/relationships/hyperlink" Target="https://medium.com/swlh/40-tips-that-will-change-your-coding-skills-forever-bf9d6b936ccc" TargetMode="External"/><Relationship Id="rId4" Type="http://schemas.openxmlformats.org/officeDocument/2006/relationships/hyperlink" Target="https://medium.com/swlh/the-must-know-clean-code-principles-1371a14a2e7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Intro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7009-743C-4846-833F-F13B7BD2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2BA7A-5E07-CF43-8816-E4BA5404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459668"/>
            <a:ext cx="2790150" cy="27901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FF9DD-AFA9-E347-8D4B-84C548F1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6400" y="1373588"/>
            <a:ext cx="4653280" cy="3552300"/>
          </a:xfrm>
        </p:spPr>
        <p:txBody>
          <a:bodyPr/>
          <a:lstStyle/>
          <a:p>
            <a:endParaRPr lang="en-UA" dirty="0"/>
          </a:p>
          <a:p>
            <a:endParaRPr lang="en-UA" dirty="0"/>
          </a:p>
          <a:p>
            <a:endParaRPr lang="en-UA" dirty="0"/>
          </a:p>
          <a:p>
            <a:pPr marL="114300" indent="0">
              <a:buNone/>
            </a:pPr>
            <a:r>
              <a:rPr lang="en-UA" dirty="0"/>
              <a:t>Intellij IDEA by JetBrains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13953-3C16-7F4E-B4E6-B1F7F5AC5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796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3700" y="358388"/>
            <a:ext cx="8067420" cy="857400"/>
          </a:xfrm>
        </p:spPr>
        <p:txBody>
          <a:bodyPr/>
          <a:lstStyle/>
          <a:p>
            <a:r>
              <a:rPr lang="en-US" dirty="0"/>
              <a:t>Code convention: </a:t>
            </a:r>
            <a:r>
              <a:rPr lang="en-US" sz="2800" b="1" dirty="0"/>
              <a:t>Read. Remember. Follow</a:t>
            </a:r>
            <a:r>
              <a:rPr lang="uk-UA" sz="2800" b="1" dirty="0"/>
              <a:t>.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Java Code Convention by Google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picture containing person, person, person, front&#10;&#10;Description automatically generated">
            <a:extLst>
              <a:ext uri="{FF2B5EF4-FFF2-40B4-BE49-F238E27FC236}">
                <a16:creationId xmlns:a16="http://schemas.microsoft.com/office/drawing/2014/main" id="{4E636A3C-265F-1348-93F1-36080EDA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2143512"/>
            <a:ext cx="4064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 System (VCS)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12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12" y="1306650"/>
            <a:ext cx="3686175" cy="3686175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9" y="510473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13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81" y="19534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1215788"/>
            <a:ext cx="5272083" cy="35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Control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3932300" cy="3552300"/>
          </a:xfrm>
        </p:spPr>
        <p:txBody>
          <a:bodyPr/>
          <a:lstStyle/>
          <a:p>
            <a:r>
              <a:rPr lang="en-UA" dirty="0"/>
              <a:t>GitLab issues</a:t>
            </a:r>
          </a:p>
          <a:p>
            <a:r>
              <a:rPr lang="en-UA" dirty="0"/>
              <a:t>Code Review</a:t>
            </a:r>
          </a:p>
          <a:p>
            <a:r>
              <a:rPr lang="en-UA" dirty="0"/>
              <a:t>Fixes after Code Review</a:t>
            </a:r>
          </a:p>
          <a:p>
            <a:r>
              <a:rPr lang="en-UA" dirty="0"/>
              <a:t>Homework Common Issues Review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81" y="19534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A3D1A-D687-4F40-BA48-37587C7F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951" y="1639947"/>
            <a:ext cx="2764349" cy="1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Rules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84540" cy="3552300"/>
          </a:xfrm>
        </p:spPr>
        <p:txBody>
          <a:bodyPr/>
          <a:lstStyle/>
          <a:p>
            <a:r>
              <a:rPr lang="en-UA" dirty="0"/>
              <a:t>Code is formatted</a:t>
            </a:r>
          </a:p>
          <a:p>
            <a:r>
              <a:rPr lang="en-UA" dirty="0"/>
              <a:t>Code is organized</a:t>
            </a:r>
          </a:p>
          <a:p>
            <a:r>
              <a:rPr lang="en-UA" dirty="0"/>
              <a:t>Code is verified by CheckStyle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A76C1-EA49-0C44-924E-637423CB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51" y="2172752"/>
            <a:ext cx="2764349" cy="1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7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 Quality Rules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FCCB47-E4E3-D449-90DB-315B53BE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84540" cy="3552300"/>
          </a:xfrm>
        </p:spPr>
        <p:txBody>
          <a:bodyPr/>
          <a:lstStyle/>
          <a:p>
            <a:r>
              <a:rPr lang="en-UA" sz="2000" dirty="0"/>
              <a:t>Commit message pattren: </a:t>
            </a:r>
            <a:r>
              <a:rPr lang="en-UA" sz="2000" b="1" dirty="0"/>
              <a:t>L## descriptable message</a:t>
            </a:r>
          </a:p>
          <a:p>
            <a:r>
              <a:rPr lang="en-UA" sz="2000" dirty="0"/>
              <a:t>Example:</a:t>
            </a:r>
          </a:p>
          <a:p>
            <a:pPr lvl="1"/>
            <a:r>
              <a:rPr lang="en-UA" sz="2000" dirty="0"/>
              <a:t>L01 Added readme file</a:t>
            </a:r>
          </a:p>
          <a:p>
            <a:pPr lvl="1"/>
            <a:r>
              <a:rPr lang="en-UA" sz="2000" dirty="0"/>
              <a:t>L12 Fixed code formatting</a:t>
            </a:r>
          </a:p>
          <a:p>
            <a:endParaRPr lang="en-UA" sz="2000" dirty="0"/>
          </a:p>
          <a:p>
            <a:r>
              <a:rPr lang="en-UA" sz="2000" dirty="0"/>
              <a:t>Issue title pattern: </a:t>
            </a:r>
            <a:r>
              <a:rPr lang="en-UA" sz="2000" b="1" dirty="0"/>
              <a:t>L## Homework Review</a:t>
            </a:r>
          </a:p>
          <a:p>
            <a:r>
              <a:rPr lang="en-UA" sz="2000" dirty="0"/>
              <a:t>Example:</a:t>
            </a:r>
          </a:p>
          <a:p>
            <a:pPr lvl="1"/>
            <a:r>
              <a:rPr lang="en-UA" sz="2000" dirty="0"/>
              <a:t>L01 Homework Review</a:t>
            </a:r>
          </a:p>
          <a:p>
            <a:pPr lvl="1"/>
            <a:r>
              <a:rPr lang="en-UA" sz="2000" dirty="0"/>
              <a:t>L12 Homework Review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fld id="{C11E3E32-FD85-4051-B32D-C1D899658A2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EA76C1-EA49-0C44-924E-637423CB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51" y="2172752"/>
            <a:ext cx="2764349" cy="18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4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400" dirty="0"/>
              <a:t>Best practice - is a technique or methodology that, through experience and research, has proven to reliably lead to a desired result.</a:t>
            </a:r>
            <a:endParaRPr lang="en-US" sz="1100" dirty="0"/>
          </a:p>
          <a:p>
            <a:endParaRPr lang="en-US" sz="1800" dirty="0"/>
          </a:p>
          <a:p>
            <a:pPr marL="114300" indent="0">
              <a:buNone/>
            </a:pP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37CE9-A664-794E-8821-E64D5C7E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01" y="2425448"/>
            <a:ext cx="5045537" cy="1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8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pPr marL="114300" indent="0" algn="ctr">
              <a:buNone/>
            </a:pPr>
            <a:r>
              <a:rPr lang="en-GB" sz="1400" dirty="0"/>
              <a:t>Best practice - is a technique or methodology that, through experience and research, has proven to reliably lead to a desired result.</a:t>
            </a:r>
            <a:endParaRPr lang="en-US" sz="1100" dirty="0"/>
          </a:p>
          <a:p>
            <a:endParaRPr lang="en-US" sz="1800" dirty="0"/>
          </a:p>
          <a:p>
            <a:r>
              <a:rPr lang="en-US" sz="1800" dirty="0"/>
              <a:t>Java Code Convention: </a:t>
            </a:r>
            <a:r>
              <a:rPr lang="en-US" sz="1800" dirty="0">
                <a:hlinkClick r:id="rId3"/>
              </a:rPr>
              <a:t>By Google</a:t>
            </a:r>
            <a:endParaRPr lang="en-US" sz="1800" dirty="0"/>
          </a:p>
          <a:p>
            <a:r>
              <a:rPr lang="en-US" sz="1800" dirty="0">
                <a:hlinkClick r:id="rId4"/>
              </a:rPr>
              <a:t>Clean code principles</a:t>
            </a:r>
            <a:endParaRPr lang="en-US" sz="1800" dirty="0"/>
          </a:p>
          <a:p>
            <a:r>
              <a:rPr lang="en-US" sz="1800" dirty="0">
                <a:hlinkClick r:id="rId5"/>
              </a:rPr>
              <a:t>40 Tips that will change your coding skills forever</a:t>
            </a:r>
            <a:endParaRPr lang="en-US" sz="1800" dirty="0"/>
          </a:p>
          <a:p>
            <a:r>
              <a:rPr lang="en-US" sz="1800" dirty="0">
                <a:hlinkClick r:id="rId6"/>
              </a:rPr>
              <a:t>Developers jargon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Books:</a:t>
            </a:r>
          </a:p>
          <a:p>
            <a:pPr lvl="1"/>
            <a:r>
              <a:rPr lang="en-US" sz="1800" dirty="0"/>
              <a:t>“Clean Code” by Robert 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37CE9-A664-794E-8821-E64D5C7E1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3496" y="3436368"/>
            <a:ext cx="4090504" cy="11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</p:spPr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3F95D-ED2F-8844-BA7D-B0B03EDDA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UA" sz="2000" dirty="0"/>
              <a:t>Download, install and setup required software</a:t>
            </a:r>
          </a:p>
          <a:p>
            <a:r>
              <a:rPr lang="en-UA" sz="2000" dirty="0"/>
              <a:t>Create GitLab account</a:t>
            </a:r>
          </a:p>
          <a:p>
            <a:r>
              <a:rPr lang="en-UA" sz="2000" dirty="0"/>
              <a:t>Fork course repository</a:t>
            </a:r>
          </a:p>
          <a:p>
            <a:r>
              <a:rPr lang="en-UA" sz="2000" dirty="0"/>
              <a:t>Configure checkstyle plugin for IDEA</a:t>
            </a:r>
          </a:p>
          <a:p>
            <a:r>
              <a:rPr lang="en-UA" sz="2000" dirty="0"/>
              <a:t>Add support of “.gitignore” in project</a:t>
            </a:r>
          </a:p>
          <a:p>
            <a:r>
              <a:rPr lang="en-UA" sz="2000" dirty="0"/>
              <a:t>Make a first commit/push</a:t>
            </a:r>
          </a:p>
          <a:p>
            <a:r>
              <a:rPr lang="en-UA" sz="2000" dirty="0"/>
              <a:t>(optional) Take a screenshot of homework result</a:t>
            </a:r>
          </a:p>
          <a:p>
            <a:r>
              <a:rPr lang="en-UA" sz="2000" dirty="0"/>
              <a:t>Create a Gitlab Issue with attached screenshot and assign to a lector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2DF89-A3E5-9348-91BC-DB64FF1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480" y="1996753"/>
            <a:ext cx="2236826" cy="1747520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3EDF31F-4402-3F42-81FA-1D2205F4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37358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are? 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5731906" y="3884456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 err="1"/>
              <a:t>Vasya</a:t>
            </a:r>
            <a:r>
              <a:rPr lang="en-US" dirty="0"/>
              <a:t> (SPD-Ukraine)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1099659" y="3866278"/>
            <a:ext cx="2519613" cy="1106646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err="1"/>
              <a:t>Yarik</a:t>
            </a:r>
            <a:r>
              <a:rPr lang="en-US" dirty="0"/>
              <a:t> (SPD-Ukraine)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06" y="1200150"/>
            <a:ext cx="1965046" cy="257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76" y="1199394"/>
            <a:ext cx="2518396" cy="2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Quality is more important than amount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>
                <a:solidFill>
                  <a:schemeClr val="lt1"/>
                </a:solidFill>
              </a:rPr>
              <a:t>ind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@Vasya Rudas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Lesson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4003495" cy="3725700"/>
          </a:xfrm>
        </p:spPr>
        <p:txBody>
          <a:bodyPr/>
          <a:lstStyle/>
          <a:p>
            <a:r>
              <a:rPr lang="en-US" dirty="0"/>
              <a:t>Greetings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Existing Knowledge</a:t>
            </a:r>
          </a:p>
          <a:p>
            <a:r>
              <a:rPr lang="en-US" dirty="0"/>
              <a:t>Last Year experience</a:t>
            </a:r>
          </a:p>
          <a:p>
            <a:r>
              <a:rPr lang="en-US" dirty="0"/>
              <a:t>Course Goals</a:t>
            </a:r>
          </a:p>
          <a:p>
            <a:r>
              <a:rPr lang="en-US" dirty="0"/>
              <a:t>Course Rules</a:t>
            </a:r>
          </a:p>
          <a:p>
            <a:r>
              <a:rPr lang="en-US" dirty="0"/>
              <a:t>Homework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B2D78D-681B-8241-82EC-F9C0FAEF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86875" cy="857400"/>
          </a:xfrm>
        </p:spPr>
        <p:txBody>
          <a:bodyPr/>
          <a:lstStyle/>
          <a:p>
            <a:r>
              <a:rPr lang="en-US" dirty="0"/>
              <a:t>Greetings,    Expectations, Knowledge</a:t>
            </a:r>
            <a:endParaRPr lang="en-U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A074CE-C476-1E4B-BF82-2355A07D1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Your name</a:t>
            </a:r>
          </a:p>
          <a:p>
            <a:endParaRPr lang="en-UA" dirty="0"/>
          </a:p>
          <a:p>
            <a:r>
              <a:rPr lang="en-UA" dirty="0"/>
              <a:t>Small info about yourself(education, work, etc)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34BF3B-1FFC-BD48-A3F3-17BD9CB355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A" dirty="0"/>
              <a:t>Your expectations from course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7108D2-178F-5346-AFFB-2CF6639CF0D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A" dirty="0"/>
              <a:t>How prepared to course (completed courses, books about Java etc)</a:t>
            </a:r>
          </a:p>
          <a:p>
            <a:endParaRPr lang="en-UA" dirty="0"/>
          </a:p>
          <a:p>
            <a:r>
              <a:rPr lang="en-UA" dirty="0"/>
              <a:t>Current knowledge of Java or any other language</a:t>
            </a:r>
          </a:p>
          <a:p>
            <a:endParaRPr lang="en-UA" dirty="0"/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77678-F185-1E46-B5AF-75B0A843A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950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1BA776-6664-4A49-A73A-499B8527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Last years experience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A9AF0C-7F8F-7142-A5E7-E453F62BB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163180" cy="3552300"/>
          </a:xfrm>
        </p:spPr>
        <p:txBody>
          <a:bodyPr/>
          <a:lstStyle/>
          <a:p>
            <a:r>
              <a:rPr lang="en-UA" dirty="0"/>
              <a:t>4 years on GeekHub J4W course</a:t>
            </a:r>
          </a:p>
          <a:p>
            <a:r>
              <a:rPr lang="en-UA" dirty="0"/>
              <a:t>Last year 15 students</a:t>
            </a:r>
          </a:p>
          <a:p>
            <a:r>
              <a:rPr lang="en-UA" dirty="0"/>
              <a:t>Last year 5 students got GeekHub certificate</a:t>
            </a:r>
          </a:p>
          <a:p>
            <a:r>
              <a:rPr lang="en-UA" dirty="0"/>
              <a:t>Many of students got a job as a Junior Java developers in different companies in Cherkasy</a:t>
            </a:r>
          </a:p>
          <a:p>
            <a:endParaRPr lang="en-UA" dirty="0"/>
          </a:p>
          <a:p>
            <a:r>
              <a:rPr lang="en-UA" dirty="0"/>
              <a:t>P.S. Asking questions is a good way to learn more</a:t>
            </a:r>
          </a:p>
          <a:p>
            <a:pPr marL="114300" indent="0">
              <a:buNone/>
            </a:pPr>
            <a:endParaRPr lang="en-U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65BB-D646-CE4C-952B-78E1A69FD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593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/>
              <a:t>Create</a:t>
            </a:r>
          </a:p>
          <a:p>
            <a:pPr>
              <a:lnSpc>
                <a:spcPct val="150000"/>
              </a:lnSpc>
            </a:pPr>
            <a:r>
              <a:rPr lang="en-US" dirty="0"/>
              <a:t>Update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action plan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r>
              <a:rPr lang="en-US" sz="1400" dirty="0"/>
              <a:t>Core</a:t>
            </a:r>
          </a:p>
          <a:p>
            <a:pPr lvl="1"/>
            <a:r>
              <a:rPr lang="en-US" sz="1400" dirty="0"/>
              <a:t>Basics</a:t>
            </a:r>
          </a:p>
          <a:p>
            <a:pPr lvl="1"/>
            <a:r>
              <a:rPr lang="en-US" sz="1400" dirty="0"/>
              <a:t>OOP</a:t>
            </a:r>
          </a:p>
          <a:p>
            <a:pPr lvl="1"/>
            <a:r>
              <a:rPr lang="en-US" sz="1400" dirty="0"/>
              <a:t>Code testing</a:t>
            </a:r>
          </a:p>
          <a:p>
            <a:pPr lvl="1"/>
            <a:r>
              <a:rPr lang="en-US" sz="1400" dirty="0"/>
              <a:t>Exceptions</a:t>
            </a:r>
          </a:p>
          <a:p>
            <a:pPr lvl="1"/>
            <a:r>
              <a:rPr lang="en-US" sz="1400" dirty="0"/>
              <a:t>Collections, Generics</a:t>
            </a:r>
          </a:p>
          <a:p>
            <a:pPr lvl="1"/>
            <a:r>
              <a:rPr lang="en-US" sz="1400" dirty="0"/>
              <a:t>Functional Programming</a:t>
            </a:r>
          </a:p>
          <a:p>
            <a:pPr lvl="1"/>
            <a:r>
              <a:rPr lang="en-US" sz="1400" dirty="0"/>
              <a:t>IO</a:t>
            </a:r>
          </a:p>
          <a:p>
            <a:pPr lvl="1"/>
            <a:r>
              <a:rPr lang="en-US" sz="1400" dirty="0"/>
              <a:t>Concurrency</a:t>
            </a:r>
          </a:p>
          <a:p>
            <a:pPr lvl="1"/>
            <a:r>
              <a:rPr lang="en-US" sz="1400" dirty="0"/>
              <a:t>Database</a:t>
            </a:r>
          </a:p>
          <a:p>
            <a:r>
              <a:rPr lang="en-US" sz="1400" dirty="0"/>
              <a:t>Web</a:t>
            </a:r>
          </a:p>
          <a:p>
            <a:pPr lvl="1"/>
            <a:r>
              <a:rPr lang="en-US" sz="1400" dirty="0"/>
              <a:t>Servlet API</a:t>
            </a:r>
          </a:p>
          <a:p>
            <a:pPr lvl="1"/>
            <a:r>
              <a:rPr lang="en-US" sz="1400" dirty="0"/>
              <a:t>REST</a:t>
            </a:r>
          </a:p>
          <a:p>
            <a:pPr lvl="1"/>
            <a:r>
              <a:rPr lang="en-US" sz="1400" dirty="0"/>
              <a:t>Spring Framework (MVC, Boot, JDBC, Security)</a:t>
            </a:r>
          </a:p>
          <a:p>
            <a:pPr lvl="1"/>
            <a:r>
              <a:rPr lang="en-US" sz="1400" dirty="0"/>
              <a:t>…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7B96-6C3D-244A-9764-9159FAFE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Course activities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F82504-F4D0-A141-88C8-B4869FBC5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Lectures</a:t>
            </a:r>
          </a:p>
          <a:p>
            <a:r>
              <a:rPr lang="en-UA" dirty="0"/>
              <a:t>Practices</a:t>
            </a:r>
          </a:p>
          <a:p>
            <a:r>
              <a:rPr lang="en-UA" dirty="0"/>
              <a:t>Homeworks</a:t>
            </a:r>
          </a:p>
          <a:p>
            <a:r>
              <a:rPr lang="en-UA" dirty="0"/>
              <a:t>Course work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159D9-A4D2-F845-9298-AEA735406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8B285-E494-C949-8776-5F2C4CA6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000" y="1731010"/>
            <a:ext cx="4252191" cy="17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3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58B6-E1E9-1A49-9F78-420A1DAB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Homework type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5AA3D-F5C3-7140-A5B9-6CFC6900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3678375" cy="3725700"/>
          </a:xfrm>
        </p:spPr>
        <p:txBody>
          <a:bodyPr/>
          <a:lstStyle/>
          <a:p>
            <a:r>
              <a:rPr lang="en-UA" dirty="0"/>
              <a:t>Every homework task will be dedicated only to specific topic and code will not be related on previous homeworks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72BE0-AE94-6640-9C22-DB7C87E6235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4199" y="1200150"/>
            <a:ext cx="3678375" cy="3725700"/>
          </a:xfrm>
        </p:spPr>
        <p:txBody>
          <a:bodyPr/>
          <a:lstStyle/>
          <a:p>
            <a:r>
              <a:rPr lang="en-UA" dirty="0"/>
              <a:t>Every homework task related to each other and as a final result we will get an fully functional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F845-C718-AC4E-98B6-412AD9F663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DAC50-887C-3142-A7EB-7009FDB6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45" y="2561111"/>
            <a:ext cx="3390307" cy="236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000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735</TotalTime>
  <Words>497</Words>
  <Application>Microsoft Macintosh PowerPoint</Application>
  <PresentationFormat>On-screen Show (16:9)</PresentationFormat>
  <Paragraphs>133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Raleway</vt:lpstr>
      <vt:lpstr>Arial</vt:lpstr>
      <vt:lpstr>Lato</vt:lpstr>
      <vt:lpstr>Antonio template</vt:lpstr>
      <vt:lpstr>Lesson 1 - Intro</vt:lpstr>
      <vt:lpstr>Who we are? </vt:lpstr>
      <vt:lpstr>Lesson goals</vt:lpstr>
      <vt:lpstr>Greetings,    Expectations, Knowledge</vt:lpstr>
      <vt:lpstr>Last years experience</vt:lpstr>
      <vt:lpstr>Course goals</vt:lpstr>
      <vt:lpstr>Course action plan</vt:lpstr>
      <vt:lpstr>Course activities</vt:lpstr>
      <vt:lpstr>Homework type ?</vt:lpstr>
      <vt:lpstr>IDE</vt:lpstr>
      <vt:lpstr>Code convention: Read. Remember. Follow.</vt:lpstr>
      <vt:lpstr>Version Control  System (VCS)</vt:lpstr>
      <vt:lpstr>Cloud repository</vt:lpstr>
      <vt:lpstr>Homework Quality Control</vt:lpstr>
      <vt:lpstr>Homework Quality Rules</vt:lpstr>
      <vt:lpstr>Homework Quality Rules</vt:lpstr>
      <vt:lpstr>Good coding practices</vt:lpstr>
      <vt:lpstr>Good coding practices</vt:lpstr>
      <vt:lpstr>Homework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Vasya Rudas</cp:lastModifiedBy>
  <cp:revision>247</cp:revision>
  <dcterms:modified xsi:type="dcterms:W3CDTF">2020-10-19T10:47:46Z</dcterms:modified>
</cp:coreProperties>
</file>